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0"/>
  </p:notesMasterIdLst>
  <p:sldIdLst>
    <p:sldId id="373" r:id="rId2"/>
    <p:sldId id="388" r:id="rId3"/>
    <p:sldId id="412" r:id="rId4"/>
    <p:sldId id="325" r:id="rId5"/>
    <p:sldId id="407" r:id="rId6"/>
    <p:sldId id="390" r:id="rId7"/>
    <p:sldId id="303" r:id="rId8"/>
    <p:sldId id="304" r:id="rId9"/>
    <p:sldId id="305" r:id="rId10"/>
    <p:sldId id="401" r:id="rId11"/>
    <p:sldId id="408" r:id="rId12"/>
    <p:sldId id="400" r:id="rId13"/>
    <p:sldId id="415" r:id="rId14"/>
    <p:sldId id="416" r:id="rId15"/>
    <p:sldId id="417" r:id="rId16"/>
    <p:sldId id="418" r:id="rId17"/>
    <p:sldId id="403" r:id="rId18"/>
    <p:sldId id="404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97" d="100"/>
          <a:sy n="97" d="100"/>
        </p:scale>
        <p:origin x="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391DA-9FD0-4EE8-A99B-3C5B693DF58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0B5219-187E-4955-9C04-76126A2EBF43}">
      <dgm:prSet phldrT="[Text]"/>
      <dgm:spPr/>
      <dgm:t>
        <a:bodyPr/>
        <a:lstStyle/>
        <a:p>
          <a:r>
            <a:rPr lang="en-US" dirty="0"/>
            <a:t>Detail Design and Engineering</a:t>
          </a:r>
        </a:p>
      </dgm:t>
    </dgm:pt>
    <dgm:pt modelId="{B47C37EA-7A5D-44E8-B611-C75709C1E54B}" type="parTrans" cxnId="{E1C9229C-3A9C-4732-BBA1-B79E3838A300}">
      <dgm:prSet/>
      <dgm:spPr/>
      <dgm:t>
        <a:bodyPr/>
        <a:lstStyle/>
        <a:p>
          <a:endParaRPr lang="en-US"/>
        </a:p>
      </dgm:t>
    </dgm:pt>
    <dgm:pt modelId="{FC79D5EF-DAB0-49D6-90A8-BD6ECF203C0F}" type="sibTrans" cxnId="{E1C9229C-3A9C-4732-BBA1-B79E3838A300}">
      <dgm:prSet/>
      <dgm:spPr/>
      <dgm:t>
        <a:bodyPr/>
        <a:lstStyle/>
        <a:p>
          <a:endParaRPr lang="en-US"/>
        </a:p>
      </dgm:t>
    </dgm:pt>
    <dgm:pt modelId="{C6A2498E-E452-40DE-ADD8-D0942C9B5082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/>
            <a:t>Construction</a:t>
          </a:r>
        </a:p>
      </dgm:t>
    </dgm:pt>
    <dgm:pt modelId="{6CA60FF0-51E5-40FA-AF4D-47259D8A6FC0}" type="parTrans" cxnId="{8E817531-D361-421E-BB97-861AFB7E98DD}">
      <dgm:prSet/>
      <dgm:spPr/>
      <dgm:t>
        <a:bodyPr/>
        <a:lstStyle/>
        <a:p>
          <a:endParaRPr lang="en-US"/>
        </a:p>
      </dgm:t>
    </dgm:pt>
    <dgm:pt modelId="{D79DAB3A-452E-4F69-AF53-C618D3E24DD5}" type="sibTrans" cxnId="{8E817531-D361-421E-BB97-861AFB7E98DD}">
      <dgm:prSet/>
      <dgm:spPr/>
      <dgm:t>
        <a:bodyPr/>
        <a:lstStyle/>
        <a:p>
          <a:endParaRPr lang="en-US"/>
        </a:p>
      </dgm:t>
    </dgm:pt>
    <dgm:pt modelId="{2AB51322-2FD0-45D6-98C3-7FB0CFFA8647}">
      <dgm:prSet/>
      <dgm:spPr/>
      <dgm:t>
        <a:bodyPr/>
        <a:lstStyle/>
        <a:p>
          <a:r>
            <a:rPr lang="en-US" dirty="0"/>
            <a:t>Preliminary design and Layout Approved </a:t>
          </a:r>
        </a:p>
        <a:p>
          <a:endParaRPr lang="en-US" dirty="0"/>
        </a:p>
      </dgm:t>
    </dgm:pt>
    <dgm:pt modelId="{15F2C97A-16FF-45D7-9E09-9D497193E733}" type="parTrans" cxnId="{2F482AB7-9DF3-4D7E-A3D6-F0D6A1B2ACDA}">
      <dgm:prSet/>
      <dgm:spPr/>
      <dgm:t>
        <a:bodyPr/>
        <a:lstStyle/>
        <a:p>
          <a:endParaRPr lang="en-US"/>
        </a:p>
      </dgm:t>
    </dgm:pt>
    <dgm:pt modelId="{364F4A4B-7D57-439D-A77D-3DAB74F7EE53}" type="sibTrans" cxnId="{2F482AB7-9DF3-4D7E-A3D6-F0D6A1B2ACDA}">
      <dgm:prSet/>
      <dgm:spPr/>
      <dgm:t>
        <a:bodyPr/>
        <a:lstStyle/>
        <a:p>
          <a:endParaRPr lang="en-US"/>
        </a:p>
      </dgm:t>
    </dgm:pt>
    <dgm:pt modelId="{2AB6E973-449C-4A70-B8C7-93FB29CFDE37}">
      <dgm:prSet/>
      <dgm:spPr/>
      <dgm:t>
        <a:bodyPr/>
        <a:lstStyle/>
        <a:p>
          <a:r>
            <a:rPr lang="en-US" dirty="0"/>
            <a:t>Public  engagement began</a:t>
          </a:r>
        </a:p>
        <a:p>
          <a:r>
            <a:rPr lang="en-US" dirty="0"/>
            <a:t>  </a:t>
          </a:r>
        </a:p>
      </dgm:t>
    </dgm:pt>
    <dgm:pt modelId="{D30CE388-26F8-4310-9E97-FA70375C9297}" type="parTrans" cxnId="{2667364C-90DB-4AF4-AC73-57D67AD4EC19}">
      <dgm:prSet/>
      <dgm:spPr/>
      <dgm:t>
        <a:bodyPr/>
        <a:lstStyle/>
        <a:p>
          <a:endParaRPr lang="en-US"/>
        </a:p>
      </dgm:t>
    </dgm:pt>
    <dgm:pt modelId="{15EBD11C-6B31-46EA-A89D-A0BE571C5A51}" type="sibTrans" cxnId="{2667364C-90DB-4AF4-AC73-57D67AD4EC19}">
      <dgm:prSet/>
      <dgm:spPr/>
      <dgm:t>
        <a:bodyPr/>
        <a:lstStyle/>
        <a:p>
          <a:endParaRPr lang="en-US"/>
        </a:p>
      </dgm:t>
    </dgm:pt>
    <dgm:pt modelId="{5E8CF6CD-6501-43D3-B44B-6FB066540B1A}" type="pres">
      <dgm:prSet presAssocID="{E09391DA-9FD0-4EE8-A99B-3C5B693DF58C}" presName="Name0" presStyleCnt="0">
        <dgm:presLayoutVars>
          <dgm:dir/>
          <dgm:animLvl val="lvl"/>
          <dgm:resizeHandles val="exact"/>
        </dgm:presLayoutVars>
      </dgm:prSet>
      <dgm:spPr/>
    </dgm:pt>
    <dgm:pt modelId="{031D5FCF-2CFC-4239-9F15-4295ADBFBD78}" type="pres">
      <dgm:prSet presAssocID="{2AB6E973-449C-4A70-B8C7-93FB29CFDE3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C58EDAF-545C-45AA-8FC9-65B1243B114B}" type="pres">
      <dgm:prSet presAssocID="{15EBD11C-6B31-46EA-A89D-A0BE571C5A51}" presName="parTxOnlySpace" presStyleCnt="0"/>
      <dgm:spPr/>
    </dgm:pt>
    <dgm:pt modelId="{7FF88D02-9791-4D2C-8D32-619301AD4D01}" type="pres">
      <dgm:prSet presAssocID="{2AB51322-2FD0-45D6-98C3-7FB0CFFA864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DCFCA27-CB28-463A-93FC-AA14DD475D8E}" type="pres">
      <dgm:prSet presAssocID="{364F4A4B-7D57-439D-A77D-3DAB74F7EE53}" presName="parTxOnlySpace" presStyleCnt="0"/>
      <dgm:spPr/>
    </dgm:pt>
    <dgm:pt modelId="{FB61C79F-68AD-44E8-9D8E-7F5F036F984A}" type="pres">
      <dgm:prSet presAssocID="{5F0B5219-187E-4955-9C04-76126A2EBF4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CBC36CC-50FE-4AEA-9936-85B8CC842910}" type="pres">
      <dgm:prSet presAssocID="{FC79D5EF-DAB0-49D6-90A8-BD6ECF203C0F}" presName="parTxOnlySpace" presStyleCnt="0"/>
      <dgm:spPr/>
    </dgm:pt>
    <dgm:pt modelId="{798EB9D7-ECE1-47E0-B41C-866D160B0BDC}" type="pres">
      <dgm:prSet presAssocID="{C6A2498E-E452-40DE-ADD8-D0942C9B50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7CCAA21-4949-4391-8730-09FDEB0B4D60}" type="presOf" srcId="{2AB6E973-449C-4A70-B8C7-93FB29CFDE37}" destId="{031D5FCF-2CFC-4239-9F15-4295ADBFBD78}" srcOrd="0" destOrd="0" presId="urn:microsoft.com/office/officeart/2005/8/layout/chevron1"/>
    <dgm:cxn modelId="{8E817531-D361-421E-BB97-861AFB7E98DD}" srcId="{E09391DA-9FD0-4EE8-A99B-3C5B693DF58C}" destId="{C6A2498E-E452-40DE-ADD8-D0942C9B5082}" srcOrd="3" destOrd="0" parTransId="{6CA60FF0-51E5-40FA-AF4D-47259D8A6FC0}" sibTransId="{D79DAB3A-452E-4F69-AF53-C618D3E24DD5}"/>
    <dgm:cxn modelId="{BF8A4844-DA99-4A3A-94A9-CE37EB520D32}" type="presOf" srcId="{C6A2498E-E452-40DE-ADD8-D0942C9B5082}" destId="{798EB9D7-ECE1-47E0-B41C-866D160B0BDC}" srcOrd="0" destOrd="0" presId="urn:microsoft.com/office/officeart/2005/8/layout/chevron1"/>
    <dgm:cxn modelId="{2667364C-90DB-4AF4-AC73-57D67AD4EC19}" srcId="{E09391DA-9FD0-4EE8-A99B-3C5B693DF58C}" destId="{2AB6E973-449C-4A70-B8C7-93FB29CFDE37}" srcOrd="0" destOrd="0" parTransId="{D30CE388-26F8-4310-9E97-FA70375C9297}" sibTransId="{15EBD11C-6B31-46EA-A89D-A0BE571C5A51}"/>
    <dgm:cxn modelId="{C9EA1980-A39D-47F8-A920-FB83D91FCF50}" type="presOf" srcId="{5F0B5219-187E-4955-9C04-76126A2EBF43}" destId="{FB61C79F-68AD-44E8-9D8E-7F5F036F984A}" srcOrd="0" destOrd="0" presId="urn:microsoft.com/office/officeart/2005/8/layout/chevron1"/>
    <dgm:cxn modelId="{E1C9229C-3A9C-4732-BBA1-B79E3838A300}" srcId="{E09391DA-9FD0-4EE8-A99B-3C5B693DF58C}" destId="{5F0B5219-187E-4955-9C04-76126A2EBF43}" srcOrd="2" destOrd="0" parTransId="{B47C37EA-7A5D-44E8-B611-C75709C1E54B}" sibTransId="{FC79D5EF-DAB0-49D6-90A8-BD6ECF203C0F}"/>
    <dgm:cxn modelId="{2F482AB7-9DF3-4D7E-A3D6-F0D6A1B2ACDA}" srcId="{E09391DA-9FD0-4EE8-A99B-3C5B693DF58C}" destId="{2AB51322-2FD0-45D6-98C3-7FB0CFFA8647}" srcOrd="1" destOrd="0" parTransId="{15F2C97A-16FF-45D7-9E09-9D497193E733}" sibTransId="{364F4A4B-7D57-439D-A77D-3DAB74F7EE53}"/>
    <dgm:cxn modelId="{B6C3F6C7-F467-4060-8468-27AEBD7C0AB4}" type="presOf" srcId="{E09391DA-9FD0-4EE8-A99B-3C5B693DF58C}" destId="{5E8CF6CD-6501-43D3-B44B-6FB066540B1A}" srcOrd="0" destOrd="0" presId="urn:microsoft.com/office/officeart/2005/8/layout/chevron1"/>
    <dgm:cxn modelId="{FDB400E9-07C1-4F9E-B0AF-077618AE42FA}" type="presOf" srcId="{2AB51322-2FD0-45D6-98C3-7FB0CFFA8647}" destId="{7FF88D02-9791-4D2C-8D32-619301AD4D01}" srcOrd="0" destOrd="0" presId="urn:microsoft.com/office/officeart/2005/8/layout/chevron1"/>
    <dgm:cxn modelId="{BB0FC763-8078-46D0-AC8E-B31FCECD6EC2}" type="presParOf" srcId="{5E8CF6CD-6501-43D3-B44B-6FB066540B1A}" destId="{031D5FCF-2CFC-4239-9F15-4295ADBFBD78}" srcOrd="0" destOrd="0" presId="urn:microsoft.com/office/officeart/2005/8/layout/chevron1"/>
    <dgm:cxn modelId="{A34CE7B0-0128-4F97-8306-DFC4A2C74B25}" type="presParOf" srcId="{5E8CF6CD-6501-43D3-B44B-6FB066540B1A}" destId="{7C58EDAF-545C-45AA-8FC9-65B1243B114B}" srcOrd="1" destOrd="0" presId="urn:microsoft.com/office/officeart/2005/8/layout/chevron1"/>
    <dgm:cxn modelId="{5CEB8649-FD3C-4F11-AC99-ED0488E1ACC2}" type="presParOf" srcId="{5E8CF6CD-6501-43D3-B44B-6FB066540B1A}" destId="{7FF88D02-9791-4D2C-8D32-619301AD4D01}" srcOrd="2" destOrd="0" presId="urn:microsoft.com/office/officeart/2005/8/layout/chevron1"/>
    <dgm:cxn modelId="{18BAEA98-9F15-4FCE-86AE-2E04C9585CD2}" type="presParOf" srcId="{5E8CF6CD-6501-43D3-B44B-6FB066540B1A}" destId="{0DCFCA27-CB28-463A-93FC-AA14DD475D8E}" srcOrd="3" destOrd="0" presId="urn:microsoft.com/office/officeart/2005/8/layout/chevron1"/>
    <dgm:cxn modelId="{7715298B-02FD-4876-8AD4-3EFA31C8E430}" type="presParOf" srcId="{5E8CF6CD-6501-43D3-B44B-6FB066540B1A}" destId="{FB61C79F-68AD-44E8-9D8E-7F5F036F984A}" srcOrd="4" destOrd="0" presId="urn:microsoft.com/office/officeart/2005/8/layout/chevron1"/>
    <dgm:cxn modelId="{A3A31BA9-1DC6-417C-BA89-4420372AB076}" type="presParOf" srcId="{5E8CF6CD-6501-43D3-B44B-6FB066540B1A}" destId="{2CBC36CC-50FE-4AEA-9936-85B8CC842910}" srcOrd="5" destOrd="0" presId="urn:microsoft.com/office/officeart/2005/8/layout/chevron1"/>
    <dgm:cxn modelId="{61217988-B377-4918-9766-2CF5A8E0D555}" type="presParOf" srcId="{5E8CF6CD-6501-43D3-B44B-6FB066540B1A}" destId="{798EB9D7-ECE1-47E0-B41C-866D160B0BD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D5FCF-2CFC-4239-9F15-4295ADBFBD78}">
      <dsp:nvSpPr>
        <dsp:cNvPr id="0" name=""/>
        <dsp:cNvSpPr/>
      </dsp:nvSpPr>
      <dsp:spPr>
        <a:xfrm>
          <a:off x="4559" y="970091"/>
          <a:ext cx="2654237" cy="10616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  engagement began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</a:t>
          </a:r>
        </a:p>
      </dsp:txBody>
      <dsp:txXfrm>
        <a:off x="535407" y="970091"/>
        <a:ext cx="1592542" cy="1061695"/>
      </dsp:txXfrm>
    </dsp:sp>
    <dsp:sp modelId="{7FF88D02-9791-4D2C-8D32-619301AD4D01}">
      <dsp:nvSpPr>
        <dsp:cNvPr id="0" name=""/>
        <dsp:cNvSpPr/>
      </dsp:nvSpPr>
      <dsp:spPr>
        <a:xfrm>
          <a:off x="2393373" y="970091"/>
          <a:ext cx="2654237" cy="10616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Preliminary design and Layout Approved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924221" y="970091"/>
        <a:ext cx="1592542" cy="1061695"/>
      </dsp:txXfrm>
    </dsp:sp>
    <dsp:sp modelId="{FB61C79F-68AD-44E8-9D8E-7F5F036F984A}">
      <dsp:nvSpPr>
        <dsp:cNvPr id="0" name=""/>
        <dsp:cNvSpPr/>
      </dsp:nvSpPr>
      <dsp:spPr>
        <a:xfrm>
          <a:off x="4782187" y="970091"/>
          <a:ext cx="2654237" cy="10616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Detail Design and Engineering</a:t>
          </a:r>
        </a:p>
      </dsp:txBody>
      <dsp:txXfrm>
        <a:off x="5313035" y="970091"/>
        <a:ext cx="1592542" cy="1061695"/>
      </dsp:txXfrm>
    </dsp:sp>
    <dsp:sp modelId="{798EB9D7-ECE1-47E0-B41C-866D160B0BDC}">
      <dsp:nvSpPr>
        <dsp:cNvPr id="0" name=""/>
        <dsp:cNvSpPr/>
      </dsp:nvSpPr>
      <dsp:spPr>
        <a:xfrm>
          <a:off x="7171001" y="970091"/>
          <a:ext cx="2654237" cy="1061695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Construction</a:t>
          </a:r>
        </a:p>
      </dsp:txBody>
      <dsp:txXfrm>
        <a:off x="7701849" y="970091"/>
        <a:ext cx="1592542" cy="1061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EEB1A5CF-F89B-4009-ADFD-32640AF08D6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6D43549-7E32-4853-BB27-966AD3984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8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FB83C-4393-2C0B-BE44-443CF134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AAF96-8A85-23AD-7A3F-26F5C1FFA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79592-D96B-3586-DC5C-FC37450FB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B93F1-3394-CB37-9658-5B3F43860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0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CF747-FFCC-251D-5705-6D2600AB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539EF-7C87-A8B0-DF3B-3C5B2E753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953FC5-0FF2-73FE-AA4E-1BF0954E5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09A73-DA34-4D3A-914A-FAF876334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2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3B23-CBCB-3D4D-6882-64718B00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1E05B-54E2-0D7E-D607-D88CAA9A1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15EAC-8FF0-AC3A-87AD-AE972B20C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BEB3D-2F2D-7FA9-F7FE-EDF841126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6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CBC64-C0C3-C757-712B-D788E123B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D5F8D-CD99-1A35-CB0B-CD30C4E6E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D2856-DDF9-E8AF-5900-212C4ED18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FD6FD-4679-EC70-1EB6-DE49973D6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8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370E9-A68B-2A75-5090-09E6A859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B8D92-7BB9-E8B3-44C3-861C7107E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5BFA7-6B32-0056-D77A-6CA2000D1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910D-6A1A-1F3F-6CF0-ED3D554CD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2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5DF7C-C934-44F0-8B13-45AAE5C0EC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7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1BC20-20EE-DB72-AB48-936C91511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E64D0-A6AB-1D8B-71DE-94A17BAAA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4809C-838C-0202-2432-C6678901D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559D8-8FF0-0C7C-3905-0387B6D9F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34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D3B8E-FE63-CEF9-A421-B71D4914E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DCF33-EDF3-29B0-7446-61846EF4E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2F932-8C50-90B1-4A82-B6DB42A4B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6B2AD-42D4-7B81-2836-2534B79CB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5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97856-19EA-0A27-F303-95AD57CC3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35C18-D5F8-8F37-757B-47EFBB914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3B728-0BA1-2825-1BB7-C9EB9CCB1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9BC5-9D50-5575-BE57-4C1BCE5D9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8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4D682-3489-B773-94AB-8D871B049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70403-D24F-8FC8-DCD1-5C5FB8B6B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8C10D-FE52-D663-0A2B-F8DDB4E72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DCCBF-9A06-D10F-1301-35E8F077D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4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B5108-EC43-28A7-DE70-EEEA7F7B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83343-7D6A-19B3-D99C-386F705ED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3199D-F978-A7EC-7348-6F948ACC5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B583F-14FB-2C86-FFBF-9CFFCD437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43549-7E32-4853-BB27-966AD39845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1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17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4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5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3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7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9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6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4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6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AD847ED-6EDE-4312-AF95-05652FE22F3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6441A3B-01AC-4825-ABBE-73A77F9B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hyperlink" Target="http://www.centerpointenergy.com/construc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8E229F1-E313-BC55-5304-4D4595490D07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34" y="275341"/>
            <a:ext cx="10978537" cy="108295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E. Grant St – E. Franklin Ave.  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FE7313-16F9-40A2-B7C2-E97A3815F7F9}"/>
              </a:ext>
            </a:extLst>
          </p:cNvPr>
          <p:cNvSpPr txBox="1">
            <a:spLocks/>
          </p:cNvSpPr>
          <p:nvPr/>
        </p:nvSpPr>
        <p:spPr>
          <a:xfrm>
            <a:off x="510402" y="3074142"/>
            <a:ext cx="4985426" cy="7097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Neighborhood Preconstruction Meeting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  <a:r>
              <a:rPr lang="en-US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8BA6B-07BA-722E-87A2-0611B6F38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2CFD8E-81F0-762F-A226-BD665B97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803" y="1582883"/>
            <a:ext cx="5702081" cy="42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63A7-83C4-E9BB-CCC0-5D21715CE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F50DF6-71E9-0A26-81E8-4801960C0775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3B22-ADFF-C06A-B01A-DCCC0C333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D311C0-8F6D-CAF3-507B-3024D8CEB2BA}"/>
              </a:ext>
            </a:extLst>
          </p:cNvPr>
          <p:cNvSpPr txBox="1">
            <a:spLocks/>
          </p:cNvSpPr>
          <p:nvPr/>
        </p:nvSpPr>
        <p:spPr>
          <a:xfrm>
            <a:off x="455419" y="1422838"/>
            <a:ext cx="4966169" cy="51405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CenterPoint Energy – Upgrading gas mains and service connection.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 to 94 Bridge: Completed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 Bridge to Franklin: In progress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anticipate a few more weeks for services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Centerpoint anticipates to be done in the week of 27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April.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expect work with E 18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St. for Steel Pipe reroute that will be coordinated with City Contractor for 1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 S Reconstruction Project.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Centerpoint Website: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www.centerpointenergy.com/construction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Stevens Square – Loring Heights Neighborhood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 (612) 542-6198 or mnconstruction@centerpointenergy.com</a:t>
            </a:r>
          </a:p>
          <a:p>
            <a:pPr algn="l"/>
            <a:endParaRPr lang="en-US" sz="2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text, fence, outdoor&#10;&#10;AI-generated content may be incorrect.">
            <a:extLst>
              <a:ext uri="{FF2B5EF4-FFF2-40B4-BE49-F238E27FC236}">
                <a16:creationId xmlns:a16="http://schemas.microsoft.com/office/drawing/2014/main" id="{E540ECC6-29EB-8315-A409-CF99B09C3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70" y="1666404"/>
            <a:ext cx="5233359" cy="392501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A87668E-94C7-3676-D5DA-8C0116B91A17}"/>
              </a:ext>
            </a:extLst>
          </p:cNvPr>
          <p:cNvSpPr txBox="1">
            <a:spLocks/>
          </p:cNvSpPr>
          <p:nvPr/>
        </p:nvSpPr>
        <p:spPr>
          <a:xfrm>
            <a:off x="309828" y="-192182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Current Activities</a:t>
            </a:r>
          </a:p>
        </p:txBody>
      </p:sp>
    </p:spTree>
    <p:extLst>
      <p:ext uri="{BB962C8B-B14F-4D97-AF65-F5344CB8AC3E}">
        <p14:creationId xmlns:p14="http://schemas.microsoft.com/office/powerpoint/2010/main" val="374921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56D8DE-A351-8EB0-D866-B52E1E534AF8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74ECF-EE47-B476-CDC2-6EA8E2993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170C2D1-CB5B-7535-7E1D-652CD76EDF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154" y="0"/>
            <a:ext cx="10515600" cy="816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2BC83D-6684-EFC9-2517-23E15F4F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49" y="1112120"/>
            <a:ext cx="3283759" cy="4372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863090-1576-5F21-8CC9-6570DED0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693" y="1112120"/>
            <a:ext cx="3300893" cy="4372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1D18DA-FB40-2BE3-333F-896DD64C9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970" y="1064495"/>
            <a:ext cx="3307558" cy="43853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66B621-45F1-B3C8-6A02-613D2960166E}"/>
              </a:ext>
            </a:extLst>
          </p:cNvPr>
          <p:cNvSpPr txBox="1"/>
          <p:nvPr/>
        </p:nvSpPr>
        <p:spPr>
          <a:xfrm>
            <a:off x="2365428" y="5625660"/>
            <a:ext cx="8357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Centerpoint Gas’ Contractor (Michels Corporation) Activity – South of I-94 Bridge</a:t>
            </a:r>
          </a:p>
        </p:txBody>
      </p:sp>
    </p:spTree>
    <p:extLst>
      <p:ext uri="{BB962C8B-B14F-4D97-AF65-F5344CB8AC3E}">
        <p14:creationId xmlns:p14="http://schemas.microsoft.com/office/powerpoint/2010/main" val="240427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2C876-1F86-2E40-D773-EE35CF89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08DE0AE-42B5-946B-FEA9-EBB88A32450B}"/>
              </a:ext>
            </a:extLst>
          </p:cNvPr>
          <p:cNvSpPr txBox="1">
            <a:spLocks/>
          </p:cNvSpPr>
          <p:nvPr/>
        </p:nvSpPr>
        <p:spPr>
          <a:xfrm>
            <a:off x="-492157" y="1442125"/>
            <a:ext cx="7514059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Construction- What to Expect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A7E84D-0086-A190-62E1-6E7854CEBFAE}"/>
              </a:ext>
            </a:extLst>
          </p:cNvPr>
          <p:cNvSpPr txBox="1">
            <a:spLocks/>
          </p:cNvSpPr>
          <p:nvPr/>
        </p:nvSpPr>
        <p:spPr>
          <a:xfrm>
            <a:off x="798254" y="2184744"/>
            <a:ext cx="9042688" cy="37106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Roadway Construction Start date: 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27</a:t>
            </a:r>
            <a:r>
              <a:rPr lang="en-US" sz="2400" b="1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2026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Construction Equipment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 Closures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Temporary Pedestrian Ramps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Impacts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Access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Substantial Completion: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15,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B74FE-AC6D-B8FE-09E9-A736A7BD6640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7B1CF-2D01-9C93-170B-93C43B8AD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DD9E89C-086A-800F-3745-F3BDB90A7084}"/>
              </a:ext>
            </a:extLst>
          </p:cNvPr>
          <p:cNvSpPr txBox="1">
            <a:spLocks/>
          </p:cNvSpPr>
          <p:nvPr/>
        </p:nvSpPr>
        <p:spPr>
          <a:xfrm>
            <a:off x="177633" y="-189963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</p:spTree>
    <p:extLst>
      <p:ext uri="{BB962C8B-B14F-4D97-AF65-F5344CB8AC3E}">
        <p14:creationId xmlns:p14="http://schemas.microsoft.com/office/powerpoint/2010/main" val="371283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0E88E-4841-27F1-744B-8ECECF15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421D332B-DE8D-C4B7-D1A5-4358CEB7873D}"/>
              </a:ext>
            </a:extLst>
          </p:cNvPr>
          <p:cNvSpPr txBox="1">
            <a:spLocks/>
          </p:cNvSpPr>
          <p:nvPr/>
        </p:nvSpPr>
        <p:spPr>
          <a:xfrm>
            <a:off x="-492157" y="1442125"/>
            <a:ext cx="7514059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Construction- What to Expect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6727A-2BF0-E0B4-C504-C102DED5A492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003AD-4868-AB5A-2609-64AA79F29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27757EA-95B7-6485-BDAB-C0F36741050A}"/>
              </a:ext>
            </a:extLst>
          </p:cNvPr>
          <p:cNvSpPr txBox="1">
            <a:spLocks/>
          </p:cNvSpPr>
          <p:nvPr/>
        </p:nvSpPr>
        <p:spPr>
          <a:xfrm>
            <a:off x="177633" y="-189963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B0CA9-DB30-CC9C-B7AE-0FCFB559A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5" y="2157206"/>
            <a:ext cx="11458250" cy="35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C372-F21E-880A-645E-EE9F6AB7B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CB0242B-8E6A-8734-E63D-2B9DF5CD37F3}"/>
              </a:ext>
            </a:extLst>
          </p:cNvPr>
          <p:cNvSpPr txBox="1">
            <a:spLocks/>
          </p:cNvSpPr>
          <p:nvPr/>
        </p:nvSpPr>
        <p:spPr>
          <a:xfrm>
            <a:off x="-492157" y="1442125"/>
            <a:ext cx="7514059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Construction- What to Expect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66459-52AB-9125-1DC8-84479904DBDD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D9837-5C42-3F73-8082-E2390E944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B258447-D171-BB28-7D94-3BF2D225A71A}"/>
              </a:ext>
            </a:extLst>
          </p:cNvPr>
          <p:cNvSpPr txBox="1">
            <a:spLocks/>
          </p:cNvSpPr>
          <p:nvPr/>
        </p:nvSpPr>
        <p:spPr>
          <a:xfrm>
            <a:off x="177633" y="-189963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527D06-9238-BF52-128B-055546BD2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4" y="2054303"/>
            <a:ext cx="11166565" cy="347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9D93-9B91-58DD-7616-39FE3194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43B61AF2-BC9D-B741-503E-0C9E1ADC05BD}"/>
              </a:ext>
            </a:extLst>
          </p:cNvPr>
          <p:cNvSpPr txBox="1">
            <a:spLocks/>
          </p:cNvSpPr>
          <p:nvPr/>
        </p:nvSpPr>
        <p:spPr>
          <a:xfrm>
            <a:off x="2089118" y="2832145"/>
            <a:ext cx="7514059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DETOUR ROUTES</a:t>
            </a:r>
          </a:p>
          <a:p>
            <a:pPr algn="ctr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(Vehicles, Bicycles and Pedestrians)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7C813-ECC9-7629-FBA8-77B2B4DD7968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F2422-9B85-EC31-A82F-3A5CC7E13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C53FB3A-E6BB-CE92-B298-AE4868527668}"/>
              </a:ext>
            </a:extLst>
          </p:cNvPr>
          <p:cNvSpPr txBox="1">
            <a:spLocks/>
          </p:cNvSpPr>
          <p:nvPr/>
        </p:nvSpPr>
        <p:spPr>
          <a:xfrm>
            <a:off x="177633" y="-189963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</p:spTree>
    <p:extLst>
      <p:ext uri="{BB962C8B-B14F-4D97-AF65-F5344CB8AC3E}">
        <p14:creationId xmlns:p14="http://schemas.microsoft.com/office/powerpoint/2010/main" val="15432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2C768-028B-052D-748B-2A944124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FA76F7-8FF6-F7F9-5E99-6F826A54E77B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52D4B-D930-1FA3-9B32-3E974080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7551B35-07E7-76DA-C6AA-52DC3C9A804B}"/>
              </a:ext>
            </a:extLst>
          </p:cNvPr>
          <p:cNvSpPr txBox="1">
            <a:spLocks/>
          </p:cNvSpPr>
          <p:nvPr/>
        </p:nvSpPr>
        <p:spPr>
          <a:xfrm>
            <a:off x="602268" y="-351888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58564-92F1-9F26-2996-57DDBD864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407" y="731063"/>
            <a:ext cx="8130257" cy="51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E3071-9A80-1A7E-6546-E945F33A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0922E2D-EB12-C8A8-5C92-1D558B783CDE}"/>
              </a:ext>
            </a:extLst>
          </p:cNvPr>
          <p:cNvSpPr txBox="1">
            <a:spLocks/>
          </p:cNvSpPr>
          <p:nvPr/>
        </p:nvSpPr>
        <p:spPr>
          <a:xfrm>
            <a:off x="-150829" y="1336362"/>
            <a:ext cx="7108793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7FE9A1-EFFA-8DA4-65EA-5313A6EBD565}"/>
              </a:ext>
            </a:extLst>
          </p:cNvPr>
          <p:cNvSpPr txBox="1">
            <a:spLocks/>
          </p:cNvSpPr>
          <p:nvPr/>
        </p:nvSpPr>
        <p:spPr>
          <a:xfrm>
            <a:off x="329736" y="2039068"/>
            <a:ext cx="5681958" cy="3379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Friday Meetings 10:00 am – 11:00 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Email Updates (GovDelivery)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Neighborhood Meetings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One-on-One Site Visits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– Sign up for Updates, Project Engineer &amp; Construction Manager Contact Information</a:t>
            </a:r>
          </a:p>
          <a:p>
            <a:pPr algn="l"/>
            <a:r>
              <a:rPr lang="en-US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https://www.minneapolismn.gov/government/projects/1st-ave-grant-st/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DCD7B4-894B-70E1-FB62-91882AEF4FBB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EE16F-5AB0-7621-5BEE-6A6C310C7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A8962-4312-7A77-D511-7BAB7992A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137" y="3598545"/>
            <a:ext cx="2264559" cy="2264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457669-0321-77A7-9B4C-01CD5E3A3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170" y="994896"/>
            <a:ext cx="5154863" cy="2183777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B4A1294B-7E87-4264-82C8-FA518593494B}"/>
              </a:ext>
            </a:extLst>
          </p:cNvPr>
          <p:cNvSpPr txBox="1">
            <a:spLocks/>
          </p:cNvSpPr>
          <p:nvPr/>
        </p:nvSpPr>
        <p:spPr>
          <a:xfrm>
            <a:off x="177633" y="-387865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325E9-0B09-583E-AA20-69942052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714" y="4039178"/>
            <a:ext cx="3152414" cy="11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4239-D517-F4D5-E57B-5A67C1BAA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CAE592F-8EB0-94B4-7D84-A8CA8241F926}"/>
              </a:ext>
            </a:extLst>
          </p:cNvPr>
          <p:cNvSpPr txBox="1">
            <a:spLocks/>
          </p:cNvSpPr>
          <p:nvPr/>
        </p:nvSpPr>
        <p:spPr>
          <a:xfrm>
            <a:off x="738486" y="2930354"/>
            <a:ext cx="10034717" cy="596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 &amp; Open Discussions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CAF98-C3E5-B207-F72E-0A66D57AF4C2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94DAC-8153-BF1B-4346-066740E1A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4D868AA-86C4-025D-501D-578E18C9F8F2}"/>
              </a:ext>
            </a:extLst>
          </p:cNvPr>
          <p:cNvSpPr txBox="1">
            <a:spLocks/>
          </p:cNvSpPr>
          <p:nvPr/>
        </p:nvSpPr>
        <p:spPr>
          <a:xfrm>
            <a:off x="266575" y="-125095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</p:spTree>
    <p:extLst>
      <p:ext uri="{BB962C8B-B14F-4D97-AF65-F5344CB8AC3E}">
        <p14:creationId xmlns:p14="http://schemas.microsoft.com/office/powerpoint/2010/main" val="363562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B6D61-C9C3-3D12-4A06-72BDE2410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3E7EFD-3D17-F30E-55B6-03AC4235799A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69FE7-3D08-E65C-984F-C5505CA10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91" y="622885"/>
            <a:ext cx="10978537" cy="1141259"/>
          </a:xfrm>
        </p:spPr>
        <p:txBody>
          <a:bodyPr>
            <a:noAutofit/>
          </a:bodyPr>
          <a:lstStyle/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ptos Slab SemiBold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Agenda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7554EC2-7D1B-DF4F-DBF1-A9E7FDF0EBFB}"/>
              </a:ext>
            </a:extLst>
          </p:cNvPr>
          <p:cNvSpPr txBox="1">
            <a:spLocks/>
          </p:cNvSpPr>
          <p:nvPr/>
        </p:nvSpPr>
        <p:spPr>
          <a:xfrm>
            <a:off x="1018453" y="2449787"/>
            <a:ext cx="4273040" cy="2369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&amp; Introductions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Description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Activities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-What to Expect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BFA58-9DBD-F28F-3110-CBF1E83C5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09" y="737648"/>
            <a:ext cx="4072165" cy="2461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21D59-9CCD-B92B-1584-C1B5DB13E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D76BF32-271B-8986-CB53-3C71335DF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09" y="3328825"/>
            <a:ext cx="4097204" cy="25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E321507-2289-4A16-6C2B-DB3F5538811E}"/>
              </a:ext>
            </a:extLst>
          </p:cNvPr>
          <p:cNvSpPr txBox="1">
            <a:spLocks/>
          </p:cNvSpPr>
          <p:nvPr/>
        </p:nvSpPr>
        <p:spPr>
          <a:xfrm>
            <a:off x="2613173" y="2634768"/>
            <a:ext cx="8268203" cy="1992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City of Minneapolis Public Works Plans to reconstruct 1</a:t>
            </a:r>
            <a:r>
              <a:rPr lang="en-US" sz="2400" baseline="30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 from Grant to Franklin Ave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0.5 mile.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connection from Lake into downtown with a full corridor reconstruction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segment from Lake St to Franklin completed in 2024/2025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94B07249-12EE-95B2-CC27-1092B7978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8"/>
          <a:stretch>
            <a:fillRect/>
          </a:stretch>
        </p:blipFill>
        <p:spPr bwMode="auto">
          <a:xfrm>
            <a:off x="330976" y="170822"/>
            <a:ext cx="2062047" cy="636060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E8E8E8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4A38572-E85C-671B-4D09-E1AC2C01339C}"/>
              </a:ext>
            </a:extLst>
          </p:cNvPr>
          <p:cNvSpPr txBox="1">
            <a:spLocks/>
          </p:cNvSpPr>
          <p:nvPr/>
        </p:nvSpPr>
        <p:spPr>
          <a:xfrm>
            <a:off x="606731" y="-184901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380232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47F012-0E67-3104-1898-5897E5631EF7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00A67-EDCF-46CB-952C-4529B43C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8" y="177379"/>
            <a:ext cx="6631753" cy="102459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Project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Overview/ 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Process Background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607819-F6ED-44FD-9092-63B136081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061991"/>
              </p:ext>
            </p:extLst>
          </p:nvPr>
        </p:nvGraphicFramePr>
        <p:xfrm>
          <a:off x="1228424" y="1231714"/>
          <a:ext cx="9829799" cy="300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6CCC973C-A225-491F-A6C7-2D44BAE8DDA5}"/>
              </a:ext>
            </a:extLst>
          </p:cNvPr>
          <p:cNvSpPr/>
          <p:nvPr/>
        </p:nvSpPr>
        <p:spPr>
          <a:xfrm>
            <a:off x="8353378" y="760563"/>
            <a:ext cx="115452" cy="942301"/>
          </a:xfrm>
          <a:prstGeom prst="downArrow">
            <a:avLst/>
          </a:prstGeom>
          <a:solidFill>
            <a:schemeClr val="accent2"/>
          </a:solidFill>
          <a:ln w="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DED2F-7CE9-486A-9374-9EA39B964396}"/>
              </a:ext>
            </a:extLst>
          </p:cNvPr>
          <p:cNvSpPr/>
          <p:nvPr/>
        </p:nvSpPr>
        <p:spPr>
          <a:xfrm>
            <a:off x="8360608" y="381493"/>
            <a:ext cx="1402918" cy="39546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We are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186800-68AF-EFA5-9D39-1AB8FFFCB329}"/>
              </a:ext>
            </a:extLst>
          </p:cNvPr>
          <p:cNvSpPr txBox="1"/>
          <p:nvPr/>
        </p:nvSpPr>
        <p:spPr>
          <a:xfrm>
            <a:off x="8813205" y="128624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BC0F3-9336-2799-911F-28B9894EC08A}"/>
              </a:ext>
            </a:extLst>
          </p:cNvPr>
          <p:cNvSpPr txBox="1"/>
          <p:nvPr/>
        </p:nvSpPr>
        <p:spPr>
          <a:xfrm>
            <a:off x="2128551" y="1730426"/>
            <a:ext cx="96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C6E8F-2FFD-043C-055C-ACCC1A862700}"/>
              </a:ext>
            </a:extLst>
          </p:cNvPr>
          <p:cNvSpPr txBox="1"/>
          <p:nvPr/>
        </p:nvSpPr>
        <p:spPr>
          <a:xfrm>
            <a:off x="4110952" y="1730427"/>
            <a:ext cx="96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270B2F-4D39-9DB7-2E18-F1461EF59892}"/>
              </a:ext>
            </a:extLst>
          </p:cNvPr>
          <p:cNvSpPr txBox="1"/>
          <p:nvPr/>
        </p:nvSpPr>
        <p:spPr>
          <a:xfrm>
            <a:off x="5516641" y="1735499"/>
            <a:ext cx="198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2024- 2025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9393-32DB-76C8-5451-F47A6F3C1EB9}"/>
              </a:ext>
            </a:extLst>
          </p:cNvPr>
          <p:cNvSpPr txBox="1">
            <a:spLocks/>
          </p:cNvSpPr>
          <p:nvPr/>
        </p:nvSpPr>
        <p:spPr>
          <a:xfrm>
            <a:off x="669383" y="4747646"/>
            <a:ext cx="10233800" cy="102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Ave ( Lake to Franklin) construction completed in 2024/2025. Landscaping and other minor activities will be done this year.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065C3-836B-AF19-1780-AF059E3BA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64DD12-D162-5D34-4934-1D8AC19D15AE}"/>
              </a:ext>
            </a:extLst>
          </p:cNvPr>
          <p:cNvSpPr txBox="1">
            <a:spLocks/>
          </p:cNvSpPr>
          <p:nvPr/>
        </p:nvSpPr>
        <p:spPr>
          <a:xfrm>
            <a:off x="341544" y="4613331"/>
            <a:ext cx="10233800" cy="102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5773E-C995-55E4-F4DC-ABE08ECDB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962" y="1703202"/>
            <a:ext cx="3424873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30AD-3E41-1FE9-9EFD-3CEE6BFD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00" y="76194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AC616-C9B1-D576-5E32-2AA9F486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362" y="3063336"/>
            <a:ext cx="10233800" cy="10210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Changes to Roadway, Bike Lanes, and Sidewalks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C50BA1B-64A4-8055-0E7F-F1ABD51CFEF8}"/>
              </a:ext>
            </a:extLst>
          </p:cNvPr>
          <p:cNvSpPr txBox="1">
            <a:spLocks/>
          </p:cNvSpPr>
          <p:nvPr/>
        </p:nvSpPr>
        <p:spPr>
          <a:xfrm>
            <a:off x="516163" y="433563"/>
            <a:ext cx="10978537" cy="86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</a:t>
            </a:r>
            <a:r>
              <a:rPr lang="en-US" sz="40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73591-51C7-377B-68FD-A89DB1D6A589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8AC93-173B-5934-D506-4307097D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0C236-FEBA-F2DE-1121-E1865D2C8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FB92EBA-4347-61CB-23B0-982D617E161C}"/>
              </a:ext>
            </a:extLst>
          </p:cNvPr>
          <p:cNvSpPr txBox="1">
            <a:spLocks/>
          </p:cNvSpPr>
          <p:nvPr/>
        </p:nvSpPr>
        <p:spPr>
          <a:xfrm>
            <a:off x="6096000" y="1796351"/>
            <a:ext cx="4174326" cy="558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Layout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394BA-CF53-9EC7-EC49-05C697A33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9" y="3503433"/>
            <a:ext cx="11701677" cy="1659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09ABD-95BD-059C-5DCE-60F2883A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05" y="916166"/>
            <a:ext cx="11276041" cy="1760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10A83C-D925-C4B1-64FA-AA69127E9246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CB774-BDD4-94F4-D3D5-871D112C2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D3FBE6-A56E-29C1-9A6B-185CE1BDF2CB}"/>
              </a:ext>
            </a:extLst>
          </p:cNvPr>
          <p:cNvSpPr txBox="1">
            <a:spLocks/>
          </p:cNvSpPr>
          <p:nvPr/>
        </p:nvSpPr>
        <p:spPr>
          <a:xfrm>
            <a:off x="3728220" y="5428676"/>
            <a:ext cx="4108965" cy="5167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Layout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4E9750-02D0-FECE-D771-B5226C88AD25}"/>
              </a:ext>
            </a:extLst>
          </p:cNvPr>
          <p:cNvSpPr txBox="1">
            <a:spLocks/>
          </p:cNvSpPr>
          <p:nvPr/>
        </p:nvSpPr>
        <p:spPr>
          <a:xfrm>
            <a:off x="177633" y="-387865"/>
            <a:ext cx="10978537" cy="1082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Slab SemiBold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Ave S Reconstruction Project</a:t>
            </a:r>
          </a:p>
        </p:txBody>
      </p:sp>
    </p:spTree>
    <p:extLst>
      <p:ext uri="{BB962C8B-B14F-4D97-AF65-F5344CB8AC3E}">
        <p14:creationId xmlns:p14="http://schemas.microsoft.com/office/powerpoint/2010/main" val="539881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CD1F6B4-BB43-0424-84CF-ACEE316ED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255" r="596"/>
          <a:stretch/>
        </p:blipFill>
        <p:spPr>
          <a:xfrm>
            <a:off x="871369" y="86060"/>
            <a:ext cx="10456433" cy="67719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5E7674-62A1-E0E1-5560-59482E37E215}"/>
              </a:ext>
            </a:extLst>
          </p:cNvPr>
          <p:cNvSpPr/>
          <p:nvPr/>
        </p:nvSpPr>
        <p:spPr>
          <a:xfrm>
            <a:off x="-8927" y="6041182"/>
            <a:ext cx="12200928" cy="816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9287-9F96-C995-4459-B4A56CFFD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17" y="6056505"/>
            <a:ext cx="1238588" cy="7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9C291-A52E-D9EF-EB1A-B9CA41F2482B}"/>
              </a:ext>
            </a:extLst>
          </p:cNvPr>
          <p:cNvSpPr/>
          <p:nvPr/>
        </p:nvSpPr>
        <p:spPr>
          <a:xfrm>
            <a:off x="0" y="6374288"/>
            <a:ext cx="11247120" cy="7932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diagram, website&#10;&#10;Description automatically generated">
            <a:extLst>
              <a:ext uri="{FF2B5EF4-FFF2-40B4-BE49-F238E27FC236}">
                <a16:creationId xmlns:a16="http://schemas.microsoft.com/office/drawing/2014/main" id="{4417AA09-D61C-5F88-FA83-7FC0AFB923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t="1098" r="668"/>
          <a:stretch/>
        </p:blipFill>
        <p:spPr>
          <a:xfrm>
            <a:off x="849854" y="75304"/>
            <a:ext cx="10488706" cy="6782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B5533-B504-D3A4-CF38-092820A54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76" y="6389611"/>
            <a:ext cx="1154092" cy="7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F170A31-8262-2BF7-DC48-04ECB8F8E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/>
          <a:stretch/>
        </p:blipFill>
        <p:spPr>
          <a:xfrm>
            <a:off x="839095" y="0"/>
            <a:ext cx="10554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11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23328</TotalTime>
  <Words>443</Words>
  <Application>Microsoft Office PowerPoint</Application>
  <PresentationFormat>Widescreen</PresentationFormat>
  <Paragraphs>114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 Slab SemiBold</vt:lpstr>
      <vt:lpstr>Arial</vt:lpstr>
      <vt:lpstr>Calibri</vt:lpstr>
      <vt:lpstr>Corbel</vt:lpstr>
      <vt:lpstr>Depth</vt:lpstr>
      <vt:lpstr>PowerPoint Presentation</vt:lpstr>
      <vt:lpstr>PowerPoint Presentation</vt:lpstr>
      <vt:lpstr>PowerPoint Presentation</vt:lpstr>
      <vt:lpstr>Project  Overview/ Process Background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1st Ave S Reconstruction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Pre-Bid Meeting</dc:title>
  <dc:creator>Mike Speedling</dc:creator>
  <cp:lastModifiedBy>Fajutag, Marian</cp:lastModifiedBy>
  <cp:revision>179</cp:revision>
  <cp:lastPrinted>2026-02-17T14:48:49Z</cp:lastPrinted>
  <dcterms:created xsi:type="dcterms:W3CDTF">2014-06-30T14:22:52Z</dcterms:created>
  <dcterms:modified xsi:type="dcterms:W3CDTF">2026-04-24T00:46:31Z</dcterms:modified>
</cp:coreProperties>
</file>