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350" r:id="rId3"/>
    <p:sldId id="268" r:id="rId4"/>
    <p:sldId id="363" r:id="rId5"/>
    <p:sldId id="354" r:id="rId6"/>
    <p:sldId id="368" r:id="rId7"/>
    <p:sldId id="25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15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C5543D-C732-4287-85B5-A5A00D95D595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377B0-289B-414C-9106-33353998C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951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/>
          </p:cNvSpPr>
          <p:nvPr>
            <p:ph type="sldImg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0476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38282361" indent="-37820934" defTabSz="940476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614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2285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8427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457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404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0BB1D-1B49-4B64-B36C-0FD3FAB0D0C0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404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 Meeting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820F47-8A09-4EE7-BFAD-24DF045A3E7E}" type="datetime4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May 16, 2024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Burnham Road Bridge over Cedar Lake Channel</a:t>
            </a:r>
          </a:p>
        </p:txBody>
      </p:sp>
    </p:spTree>
    <p:extLst>
      <p:ext uri="{BB962C8B-B14F-4D97-AF65-F5344CB8AC3E}">
        <p14:creationId xmlns:p14="http://schemas.microsoft.com/office/powerpoint/2010/main" val="771698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/>
          </p:cNvSpPr>
          <p:nvPr>
            <p:ph type="sldImg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0476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38282361" indent="-37820934" defTabSz="940476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614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2285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8427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4570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404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0BB1D-1B49-4B64-B36C-0FD3FAB0D0C0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404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8813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 Meeting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8813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820F47-8A09-4EE7-BFAD-24DF045A3E7E}" type="datetime4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8813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May 16, 2024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8813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Burnham Road Bridge over Cedar Lake Channel</a:t>
            </a:r>
          </a:p>
        </p:txBody>
      </p:sp>
    </p:spTree>
    <p:extLst>
      <p:ext uri="{BB962C8B-B14F-4D97-AF65-F5344CB8AC3E}">
        <p14:creationId xmlns:p14="http://schemas.microsoft.com/office/powerpoint/2010/main" val="3538342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E67D9-020B-1F08-A403-0D38743BEC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6F884F-940A-0B0A-E990-8D91FA8FE6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4DB48E-1B93-03F6-E265-596255C3C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8E53-8E4D-4F04-87E7-E8C9F7B2DB1C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993392-DFFE-5AC3-860B-D7504B53B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30C13-4B5D-E6B9-E684-642B5BD8A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366D6-C975-44FD-89A8-48A7A6E764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345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92CE0-1E34-DCAD-334C-2A95A6120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EBA122-3B3B-F7C8-0158-E3DEDFEA00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BD4335-242E-BC90-E82E-252AE6688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8E53-8E4D-4F04-87E7-E8C9F7B2DB1C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17C956-95C8-A5CB-1366-AB81E9DE9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AB179C-CF37-C1C3-CBFC-627275FED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366D6-C975-44FD-89A8-48A7A6E764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72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442830-6771-72AC-624A-85E96472E4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5E3C5B-2627-178A-82A9-AFCCDC8C12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288BE3-43B1-894E-6091-A4BF419F7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8E53-8E4D-4F04-87E7-E8C9F7B2DB1C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6FC35D-4440-6799-879B-E8EABB57C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C93747-46E6-9A8B-B851-7DC79608B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366D6-C975-44FD-89A8-48A7A6E764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6387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1715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9000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4389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585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4672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681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845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095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7439-3D5A-0B0D-1F80-0316FAF6E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6C6F10-4D58-678F-D8B3-2B9982033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E15E3A-3726-8901-D044-69BBC9244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8E53-8E4D-4F04-87E7-E8C9F7B2DB1C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699710-D3EC-7682-3D57-476CB32D5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5719DF-F920-4F5A-FFA9-198F1404C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366D6-C975-44FD-89A8-48A7A6E764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9809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0151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1428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5717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41335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588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979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4346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4054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847ED-6EDE-4312-AF95-05652FE22F33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48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857E6-6CAA-DDA7-C5B2-D4B3AC4FC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3FF526-7C51-EF4D-0642-A4F5E3B4F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202A19-8880-3F85-AE59-A792B020A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8E53-8E4D-4F04-87E7-E8C9F7B2DB1C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F93ABD-AC54-B234-92CE-4E889048B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2C087-BD29-F6C8-E5CE-1A1EF729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366D6-C975-44FD-89A8-48A7A6E764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730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14E45-7833-0D6D-AF32-5214D066F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E19E0E-00D6-4946-A36C-4AF7C9B0AF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99767F-6824-89F7-C6E7-44ED426373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0998C5-7F14-5AB9-8C1E-B5764BADD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8E53-8E4D-4F04-87E7-E8C9F7B2DB1C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6DFCFC-3A6D-EE30-2F2F-394963D49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559BFC-E634-E7DE-25B5-6D79C278F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366D6-C975-44FD-89A8-48A7A6E764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08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88734-5B9E-1BB8-7ABD-C44DC60D3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A3B771-4445-EE9A-326B-776F1B11F9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7FE247-1A28-3DDE-2736-8FBD03D28E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4F7DE5-7EBA-D1A9-0FFE-7AC3B68BCD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18D081-CA78-ADD5-D0C5-A3D1D111CE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69DE8B-9E2A-D888-D674-A227DF487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8E53-8E4D-4F04-87E7-E8C9F7B2DB1C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D103BA1-90D9-03F0-4AFA-7CC1B1CB8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90578E-2BF5-C380-C1FA-E0C341588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366D6-C975-44FD-89A8-48A7A6E764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641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B49B7-151E-E73F-3992-D04CE3AB1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91CA3D-705F-EB2C-8632-19347BB73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8E53-8E4D-4F04-87E7-E8C9F7B2DB1C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E7CA1B-C02F-892F-0CF5-48491AE85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5BA0AF-BE74-C4F0-9E49-5055CD053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366D6-C975-44FD-89A8-48A7A6E764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632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9E3A80-D1C3-3D0C-3361-A83AC65B4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8E53-8E4D-4F04-87E7-E8C9F7B2DB1C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3DA9F8-3487-8996-EE8B-E45579A60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F337C6-1190-50C6-D46E-5611AC25C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366D6-C975-44FD-89A8-48A7A6E764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97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36C95-5716-7BAB-FE1D-8E579125A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28AE3E-11A1-1406-6742-A4ED8558D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DDE4AE-2CF2-6463-FFD4-2B93CCA8D1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402D80-DF15-6661-A7EC-960ECEFF4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8E53-8E4D-4F04-87E7-E8C9F7B2DB1C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D2081D-0209-E5C8-23B7-BF719B3AE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B6B9CB-7858-BA4D-C020-EA72B244C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366D6-C975-44FD-89A8-48A7A6E764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14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1866B-C9E0-87EE-BC02-E92219A70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37594E-1376-EEB9-332A-F5C7FF9E75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EBE811-A209-A7EE-0BDC-B9A871DE0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954C74-5A58-AA26-2E26-685675C7D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98E53-8E4D-4F04-87E7-E8C9F7B2DB1C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370587-6D13-E17E-C625-FE8072862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11BDEC-5CF5-CC27-93CA-A9D0FDBC8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366D6-C975-44FD-89A8-48A7A6E764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130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83769B-2B71-F64D-3275-59C4931BB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7E1ED1-DAE0-5E6E-FC6B-116D8FB9E8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6D341D-3A26-D4C6-D1B8-913D2028C5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E98E53-8E4D-4F04-87E7-E8C9F7B2DB1C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CCF13B-EC84-1977-3EF2-B0C2BFDB45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23625-A240-700B-92D0-9F217A7CD9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366D6-C975-44FD-89A8-48A7A6E764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385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7AD847ED-6EDE-4312-AF95-05652FE22F33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6441A3B-01AC-4825-ABBE-73A77F9B0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4924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AE83F-20D0-4605-85D0-25EC80928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956" y="-65557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Bridge Components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1A75F9E-A8B8-483D-BD1E-3F7159E77A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1252" y="1390726"/>
            <a:ext cx="4368668" cy="341782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Callout: Line 10">
            <a:extLst>
              <a:ext uri="{FF2B5EF4-FFF2-40B4-BE49-F238E27FC236}">
                <a16:creationId xmlns:a16="http://schemas.microsoft.com/office/drawing/2014/main" id="{CD4E2687-D8DE-4F81-8CBC-6E4B8398D399}"/>
              </a:ext>
            </a:extLst>
          </p:cNvPr>
          <p:cNvSpPr/>
          <p:nvPr/>
        </p:nvSpPr>
        <p:spPr>
          <a:xfrm>
            <a:off x="1979064" y="3845698"/>
            <a:ext cx="884612" cy="277569"/>
          </a:xfrm>
          <a:prstGeom prst="borderCallout1">
            <a:avLst>
              <a:gd name="adj1" fmla="val 54764"/>
              <a:gd name="adj2" fmla="val 101403"/>
              <a:gd name="adj3" fmla="val -185259"/>
              <a:gd name="adj4" fmla="val 269471"/>
            </a:avLst>
          </a:prstGeom>
          <a:solidFill>
            <a:schemeClr val="accent1">
              <a:lumMod val="5000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Arch Rib</a:t>
            </a:r>
          </a:p>
        </p:txBody>
      </p:sp>
      <p:sp>
        <p:nvSpPr>
          <p:cNvPr id="14" name="Callout: Line 13">
            <a:extLst>
              <a:ext uri="{FF2B5EF4-FFF2-40B4-BE49-F238E27FC236}">
                <a16:creationId xmlns:a16="http://schemas.microsoft.com/office/drawing/2014/main" id="{662EE07B-7A22-454E-B63A-89A28E2EA8F5}"/>
              </a:ext>
            </a:extLst>
          </p:cNvPr>
          <p:cNvSpPr/>
          <p:nvPr/>
        </p:nvSpPr>
        <p:spPr>
          <a:xfrm>
            <a:off x="3912405" y="4275589"/>
            <a:ext cx="698146" cy="242093"/>
          </a:xfrm>
          <a:prstGeom prst="borderCallout1">
            <a:avLst>
              <a:gd name="adj1" fmla="val 54764"/>
              <a:gd name="adj2" fmla="val 101403"/>
              <a:gd name="adj3" fmla="val -102093"/>
              <a:gd name="adj4" fmla="val 190165"/>
            </a:avLst>
          </a:prstGeom>
          <a:solidFill>
            <a:schemeClr val="accent1">
              <a:lumMod val="5000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Pier</a:t>
            </a:r>
          </a:p>
        </p:txBody>
      </p:sp>
      <p:sp>
        <p:nvSpPr>
          <p:cNvPr id="15" name="Callout: Line 14">
            <a:extLst>
              <a:ext uri="{FF2B5EF4-FFF2-40B4-BE49-F238E27FC236}">
                <a16:creationId xmlns:a16="http://schemas.microsoft.com/office/drawing/2014/main" id="{26E68DB3-A9EF-4857-884D-4EC31F91B7B1}"/>
              </a:ext>
            </a:extLst>
          </p:cNvPr>
          <p:cNvSpPr/>
          <p:nvPr/>
        </p:nvSpPr>
        <p:spPr>
          <a:xfrm>
            <a:off x="6668398" y="3090518"/>
            <a:ext cx="1047952" cy="468319"/>
          </a:xfrm>
          <a:prstGeom prst="borderCallout1">
            <a:avLst>
              <a:gd name="adj1" fmla="val 49860"/>
              <a:gd name="adj2" fmla="val -1137"/>
              <a:gd name="adj3" fmla="val -52672"/>
              <a:gd name="adj4" fmla="val -70210"/>
            </a:avLst>
          </a:prstGeom>
          <a:solidFill>
            <a:schemeClr val="accent1">
              <a:lumMod val="5000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Spandrel Column</a:t>
            </a:r>
          </a:p>
        </p:txBody>
      </p:sp>
      <p:sp>
        <p:nvSpPr>
          <p:cNvPr id="17" name="Callout: Line 16">
            <a:extLst>
              <a:ext uri="{FF2B5EF4-FFF2-40B4-BE49-F238E27FC236}">
                <a16:creationId xmlns:a16="http://schemas.microsoft.com/office/drawing/2014/main" id="{63E74746-4252-4348-A373-9F54E6810E7C}"/>
              </a:ext>
            </a:extLst>
          </p:cNvPr>
          <p:cNvSpPr/>
          <p:nvPr/>
        </p:nvSpPr>
        <p:spPr>
          <a:xfrm>
            <a:off x="6890085" y="1241328"/>
            <a:ext cx="859670" cy="459793"/>
          </a:xfrm>
          <a:prstGeom prst="borderCallout1">
            <a:avLst>
              <a:gd name="adj1" fmla="val 50085"/>
              <a:gd name="adj2" fmla="val -1209"/>
              <a:gd name="adj3" fmla="val 118865"/>
              <a:gd name="adj4" fmla="val -67880"/>
            </a:avLst>
          </a:prstGeom>
          <a:solidFill>
            <a:schemeClr val="accent1">
              <a:lumMod val="5000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Floor Beam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5E18B4-6D00-4F71-8EE7-4A1E615C1CF2}"/>
              </a:ext>
            </a:extLst>
          </p:cNvPr>
          <p:cNvSpPr txBox="1"/>
          <p:nvPr/>
        </p:nvSpPr>
        <p:spPr>
          <a:xfrm>
            <a:off x="1599414" y="4916716"/>
            <a:ext cx="76969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This slide shows bridge components with its name terminology-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Bridge deck railing (superstructure) is supported by the floor beam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Load transfers from the floor beam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to the spandrel column, then to the arch rib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and to the pier and to the foundation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Which is supported by timber piles. </a:t>
            </a:r>
          </a:p>
        </p:txBody>
      </p:sp>
    </p:spTree>
    <p:extLst>
      <p:ext uri="{BB962C8B-B14F-4D97-AF65-F5344CB8AC3E}">
        <p14:creationId xmlns:p14="http://schemas.microsoft.com/office/powerpoint/2010/main" val="1516263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9129B66-9FF1-479A-B6B1-685CC6EBD979}"/>
              </a:ext>
            </a:extLst>
          </p:cNvPr>
          <p:cNvSpPr txBox="1">
            <a:spLocks/>
          </p:cNvSpPr>
          <p:nvPr/>
        </p:nvSpPr>
        <p:spPr>
          <a:xfrm>
            <a:off x="569084" y="-10798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Bridge History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F7F2D02-C56A-4705-9AF7-CD9A68975B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322" y="1058653"/>
            <a:ext cx="6785635" cy="2625216"/>
          </a:xfrm>
        </p:spPr>
        <p:txBody>
          <a:bodyPr>
            <a:normAutofit fontScale="92500" lnSpcReduction="20000"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Constructed in 1923 </a:t>
            </a:r>
          </a:p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Rehabilitated in 1973</a:t>
            </a:r>
          </a:p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Sidewalks widened and monuments added in 2002</a:t>
            </a:r>
          </a:p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Bridge is eligible for listing in the National Register of Historic Places</a:t>
            </a:r>
          </a:p>
        </p:txBody>
      </p:sp>
      <p:pic>
        <p:nvPicPr>
          <p:cNvPr id="8" name="Picture 7" descr="Diagram, schematic&#10;&#10;Description automatically generated">
            <a:extLst>
              <a:ext uri="{FF2B5EF4-FFF2-40B4-BE49-F238E27FC236}">
                <a16:creationId xmlns:a16="http://schemas.microsoft.com/office/drawing/2014/main" id="{41F44E90-714F-422C-91A0-7A944E5740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72" r="19910"/>
          <a:stretch/>
        </p:blipFill>
        <p:spPr>
          <a:xfrm rot="5400000">
            <a:off x="5421549" y="-122112"/>
            <a:ext cx="1348902" cy="120485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DC4B057-91E7-40C8-8022-6FFBDE67982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610" r="4205"/>
          <a:stretch/>
        </p:blipFill>
        <p:spPr>
          <a:xfrm>
            <a:off x="7180118" y="884351"/>
            <a:ext cx="3481597" cy="262521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2FA594-6B9D-4AF4-88C7-89DB45931288}"/>
              </a:ext>
            </a:extLst>
          </p:cNvPr>
          <p:cNvSpPr txBox="1"/>
          <p:nvPr/>
        </p:nvSpPr>
        <p:spPr>
          <a:xfrm>
            <a:off x="303322" y="3681327"/>
            <a:ext cx="10515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Nicollet Ave Bridge is the last 4 large open spandrel concrete Arch designed and built by the City of MPLS between 1914 to 1929.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The others are (Franklin Ave over Mississippi River rehabbed about 5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yrs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ago, 3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rd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Ave over Mississippi River currently in the process of rehab by MnDOT, and the 10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Ave over Mississippi River completed last year by the same project team present today.</a:t>
            </a:r>
          </a:p>
        </p:txBody>
      </p:sp>
    </p:spTree>
    <p:extLst>
      <p:ext uri="{BB962C8B-B14F-4D97-AF65-F5344CB8AC3E}">
        <p14:creationId xmlns:p14="http://schemas.microsoft.com/office/powerpoint/2010/main" val="287922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9129B66-9FF1-479A-B6B1-685CC6EBD979}"/>
              </a:ext>
            </a:extLst>
          </p:cNvPr>
          <p:cNvSpPr txBox="1">
            <a:spLocks/>
          </p:cNvSpPr>
          <p:nvPr/>
        </p:nvSpPr>
        <p:spPr>
          <a:xfrm>
            <a:off x="637563" y="220363"/>
            <a:ext cx="1110702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28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  <a:tileRect/>
                </a:gra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Proposed Bridge Repairs &amp; Reconstruction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(Removals in Red)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6D528C-C5E8-4148-A125-C9663AE7CE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274" y="1454727"/>
            <a:ext cx="10220545" cy="5403273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8C808EB-30E6-4A38-8826-598D5AF6A338}"/>
              </a:ext>
            </a:extLst>
          </p:cNvPr>
          <p:cNvSpPr/>
          <p:nvPr/>
        </p:nvSpPr>
        <p:spPr>
          <a:xfrm>
            <a:off x="1932709" y="4156364"/>
            <a:ext cx="2639291" cy="2441863"/>
          </a:xfrm>
          <a:custGeom>
            <a:avLst/>
            <a:gdLst>
              <a:gd name="connsiteX0" fmla="*/ 540327 w 2639291"/>
              <a:gd name="connsiteY0" fmla="*/ 0 h 2441863"/>
              <a:gd name="connsiteX1" fmla="*/ 2150918 w 2639291"/>
              <a:gd name="connsiteY1" fmla="*/ 20781 h 2441863"/>
              <a:gd name="connsiteX2" fmla="*/ 2161309 w 2639291"/>
              <a:gd name="connsiteY2" fmla="*/ 1859972 h 2441863"/>
              <a:gd name="connsiteX3" fmla="*/ 2608118 w 2639291"/>
              <a:gd name="connsiteY3" fmla="*/ 1849581 h 2441863"/>
              <a:gd name="connsiteX4" fmla="*/ 2639291 w 2639291"/>
              <a:gd name="connsiteY4" fmla="*/ 2441863 h 2441863"/>
              <a:gd name="connsiteX5" fmla="*/ 0 w 2639291"/>
              <a:gd name="connsiteY5" fmla="*/ 2441863 h 2441863"/>
              <a:gd name="connsiteX6" fmla="*/ 0 w 2639291"/>
              <a:gd name="connsiteY6" fmla="*/ 1859972 h 2441863"/>
              <a:gd name="connsiteX7" fmla="*/ 540327 w 2639291"/>
              <a:gd name="connsiteY7" fmla="*/ 1828800 h 2441863"/>
              <a:gd name="connsiteX8" fmla="*/ 540327 w 2639291"/>
              <a:gd name="connsiteY8" fmla="*/ 0 h 2441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39291" h="2441863">
                <a:moveTo>
                  <a:pt x="540327" y="0"/>
                </a:moveTo>
                <a:lnTo>
                  <a:pt x="2150918" y="20781"/>
                </a:lnTo>
                <a:cubicBezTo>
                  <a:pt x="2154382" y="633845"/>
                  <a:pt x="2157845" y="1246908"/>
                  <a:pt x="2161309" y="1859972"/>
                </a:cubicBezTo>
                <a:lnTo>
                  <a:pt x="2608118" y="1849581"/>
                </a:lnTo>
                <a:lnTo>
                  <a:pt x="2639291" y="2441863"/>
                </a:lnTo>
                <a:lnTo>
                  <a:pt x="0" y="2441863"/>
                </a:lnTo>
                <a:lnTo>
                  <a:pt x="0" y="1859972"/>
                </a:lnTo>
                <a:lnTo>
                  <a:pt x="540327" y="1828800"/>
                </a:lnTo>
                <a:lnTo>
                  <a:pt x="540327" y="0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CA7B87A-252B-45DB-80E4-F558C0EB55CA}"/>
              </a:ext>
            </a:extLst>
          </p:cNvPr>
          <p:cNvSpPr/>
          <p:nvPr/>
        </p:nvSpPr>
        <p:spPr>
          <a:xfrm>
            <a:off x="6733309" y="4142508"/>
            <a:ext cx="2712027" cy="2455719"/>
          </a:xfrm>
          <a:custGeom>
            <a:avLst/>
            <a:gdLst>
              <a:gd name="connsiteX0" fmla="*/ 540327 w 2639291"/>
              <a:gd name="connsiteY0" fmla="*/ 0 h 2441863"/>
              <a:gd name="connsiteX1" fmla="*/ 2150918 w 2639291"/>
              <a:gd name="connsiteY1" fmla="*/ 20781 h 2441863"/>
              <a:gd name="connsiteX2" fmla="*/ 2161309 w 2639291"/>
              <a:gd name="connsiteY2" fmla="*/ 1859972 h 2441863"/>
              <a:gd name="connsiteX3" fmla="*/ 2608118 w 2639291"/>
              <a:gd name="connsiteY3" fmla="*/ 1849581 h 2441863"/>
              <a:gd name="connsiteX4" fmla="*/ 2639291 w 2639291"/>
              <a:gd name="connsiteY4" fmla="*/ 2441863 h 2441863"/>
              <a:gd name="connsiteX5" fmla="*/ 0 w 2639291"/>
              <a:gd name="connsiteY5" fmla="*/ 2441863 h 2441863"/>
              <a:gd name="connsiteX6" fmla="*/ 0 w 2639291"/>
              <a:gd name="connsiteY6" fmla="*/ 1859972 h 2441863"/>
              <a:gd name="connsiteX7" fmla="*/ 540327 w 2639291"/>
              <a:gd name="connsiteY7" fmla="*/ 1828800 h 2441863"/>
              <a:gd name="connsiteX8" fmla="*/ 540327 w 2639291"/>
              <a:gd name="connsiteY8" fmla="*/ 0 h 2441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39291" h="2441863">
                <a:moveTo>
                  <a:pt x="540327" y="0"/>
                </a:moveTo>
                <a:lnTo>
                  <a:pt x="2150918" y="20781"/>
                </a:lnTo>
                <a:cubicBezTo>
                  <a:pt x="2154382" y="633845"/>
                  <a:pt x="2157845" y="1246908"/>
                  <a:pt x="2161309" y="1859972"/>
                </a:cubicBezTo>
                <a:lnTo>
                  <a:pt x="2608118" y="1849581"/>
                </a:lnTo>
                <a:lnTo>
                  <a:pt x="2639291" y="2441863"/>
                </a:lnTo>
                <a:lnTo>
                  <a:pt x="0" y="2441863"/>
                </a:lnTo>
                <a:lnTo>
                  <a:pt x="0" y="1859972"/>
                </a:lnTo>
                <a:lnTo>
                  <a:pt x="540327" y="1828800"/>
                </a:lnTo>
                <a:lnTo>
                  <a:pt x="540327" y="0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DE35D4E-EEF4-4B68-9070-D8EF85BF2BE7}"/>
              </a:ext>
            </a:extLst>
          </p:cNvPr>
          <p:cNvSpPr/>
          <p:nvPr/>
        </p:nvSpPr>
        <p:spPr>
          <a:xfrm>
            <a:off x="1122218" y="1911927"/>
            <a:ext cx="9071264" cy="3761509"/>
          </a:xfrm>
          <a:custGeom>
            <a:avLst/>
            <a:gdLst>
              <a:gd name="connsiteX0" fmla="*/ 166255 w 9071264"/>
              <a:gd name="connsiteY0" fmla="*/ 20782 h 3761509"/>
              <a:gd name="connsiteX1" fmla="*/ 166255 w 9071264"/>
              <a:gd name="connsiteY1" fmla="*/ 145473 h 3761509"/>
              <a:gd name="connsiteX2" fmla="*/ 155864 w 9071264"/>
              <a:gd name="connsiteY2" fmla="*/ 249382 h 3761509"/>
              <a:gd name="connsiteX3" fmla="*/ 176646 w 9071264"/>
              <a:gd name="connsiteY3" fmla="*/ 405246 h 3761509"/>
              <a:gd name="connsiteX4" fmla="*/ 176646 w 9071264"/>
              <a:gd name="connsiteY4" fmla="*/ 623455 h 3761509"/>
              <a:gd name="connsiteX5" fmla="*/ 852055 w 9071264"/>
              <a:gd name="connsiteY5" fmla="*/ 623455 h 3761509"/>
              <a:gd name="connsiteX6" fmla="*/ 893618 w 9071264"/>
              <a:gd name="connsiteY6" fmla="*/ 654628 h 3761509"/>
              <a:gd name="connsiteX7" fmla="*/ 945573 w 9071264"/>
              <a:gd name="connsiteY7" fmla="*/ 768928 h 3761509"/>
              <a:gd name="connsiteX8" fmla="*/ 4540827 w 9071264"/>
              <a:gd name="connsiteY8" fmla="*/ 696191 h 3761509"/>
              <a:gd name="connsiteX9" fmla="*/ 8167255 w 9071264"/>
              <a:gd name="connsiteY9" fmla="*/ 727364 h 3761509"/>
              <a:gd name="connsiteX10" fmla="*/ 8219209 w 9071264"/>
              <a:gd name="connsiteY10" fmla="*/ 633846 h 3761509"/>
              <a:gd name="connsiteX11" fmla="*/ 8905009 w 9071264"/>
              <a:gd name="connsiteY11" fmla="*/ 602673 h 3761509"/>
              <a:gd name="connsiteX12" fmla="*/ 8894618 w 9071264"/>
              <a:gd name="connsiteY12" fmla="*/ 384464 h 3761509"/>
              <a:gd name="connsiteX13" fmla="*/ 8915400 w 9071264"/>
              <a:gd name="connsiteY13" fmla="*/ 228600 h 3761509"/>
              <a:gd name="connsiteX14" fmla="*/ 8894618 w 9071264"/>
              <a:gd name="connsiteY14" fmla="*/ 0 h 3761509"/>
              <a:gd name="connsiteX15" fmla="*/ 8946573 w 9071264"/>
              <a:gd name="connsiteY15" fmla="*/ 72737 h 3761509"/>
              <a:gd name="connsiteX16" fmla="*/ 9019309 w 9071264"/>
              <a:gd name="connsiteY16" fmla="*/ 384464 h 3761509"/>
              <a:gd name="connsiteX17" fmla="*/ 9040091 w 9071264"/>
              <a:gd name="connsiteY17" fmla="*/ 602673 h 3761509"/>
              <a:gd name="connsiteX18" fmla="*/ 9071264 w 9071264"/>
              <a:gd name="connsiteY18" fmla="*/ 602673 h 3761509"/>
              <a:gd name="connsiteX19" fmla="*/ 9060873 w 9071264"/>
              <a:gd name="connsiteY19" fmla="*/ 737755 h 3761509"/>
              <a:gd name="connsiteX20" fmla="*/ 8603673 w 9071264"/>
              <a:gd name="connsiteY20" fmla="*/ 737755 h 3761509"/>
              <a:gd name="connsiteX21" fmla="*/ 8603673 w 9071264"/>
              <a:gd name="connsiteY21" fmla="*/ 852055 h 3761509"/>
              <a:gd name="connsiteX22" fmla="*/ 8447809 w 9071264"/>
              <a:gd name="connsiteY22" fmla="*/ 883228 h 3761509"/>
              <a:gd name="connsiteX23" fmla="*/ 8458200 w 9071264"/>
              <a:gd name="connsiteY23" fmla="*/ 1070264 h 3761509"/>
              <a:gd name="connsiteX24" fmla="*/ 8395855 w 9071264"/>
              <a:gd name="connsiteY24" fmla="*/ 1132609 h 3761509"/>
              <a:gd name="connsiteX25" fmla="*/ 7637318 w 9071264"/>
              <a:gd name="connsiteY25" fmla="*/ 1517073 h 3761509"/>
              <a:gd name="connsiteX26" fmla="*/ 7647709 w 9071264"/>
              <a:gd name="connsiteY26" fmla="*/ 1620982 h 3761509"/>
              <a:gd name="connsiteX27" fmla="*/ 7637318 w 9071264"/>
              <a:gd name="connsiteY27" fmla="*/ 2244437 h 3761509"/>
              <a:gd name="connsiteX28" fmla="*/ 6244937 w 9071264"/>
              <a:gd name="connsiteY28" fmla="*/ 2234046 h 3761509"/>
              <a:gd name="connsiteX29" fmla="*/ 6244937 w 9071264"/>
              <a:gd name="connsiteY29" fmla="*/ 2161309 h 3761509"/>
              <a:gd name="connsiteX30" fmla="*/ 6089073 w 9071264"/>
              <a:gd name="connsiteY30" fmla="*/ 2254828 h 3761509"/>
              <a:gd name="connsiteX31" fmla="*/ 6099464 w 9071264"/>
              <a:gd name="connsiteY31" fmla="*/ 3543300 h 3761509"/>
              <a:gd name="connsiteX32" fmla="*/ 5787737 w 9071264"/>
              <a:gd name="connsiteY32" fmla="*/ 3761509 h 3761509"/>
              <a:gd name="connsiteX33" fmla="*/ 5725391 w 9071264"/>
              <a:gd name="connsiteY33" fmla="*/ 3678382 h 3761509"/>
              <a:gd name="connsiteX34" fmla="*/ 5985164 w 9071264"/>
              <a:gd name="connsiteY34" fmla="*/ 3480955 h 3761509"/>
              <a:gd name="connsiteX35" fmla="*/ 5974773 w 9071264"/>
              <a:gd name="connsiteY35" fmla="*/ 2192482 h 3761509"/>
              <a:gd name="connsiteX36" fmla="*/ 6244937 w 9071264"/>
              <a:gd name="connsiteY36" fmla="*/ 2015837 h 3761509"/>
              <a:gd name="connsiteX37" fmla="*/ 6255327 w 9071264"/>
              <a:gd name="connsiteY37" fmla="*/ 1620982 h 3761509"/>
              <a:gd name="connsiteX38" fmla="*/ 2847109 w 9071264"/>
              <a:gd name="connsiteY38" fmla="*/ 1641764 h 3761509"/>
              <a:gd name="connsiteX39" fmla="*/ 2836718 w 9071264"/>
              <a:gd name="connsiteY39" fmla="*/ 2026228 h 3761509"/>
              <a:gd name="connsiteX40" fmla="*/ 3117273 w 9071264"/>
              <a:gd name="connsiteY40" fmla="*/ 2171700 h 3761509"/>
              <a:gd name="connsiteX41" fmla="*/ 3106882 w 9071264"/>
              <a:gd name="connsiteY41" fmla="*/ 3501737 h 3761509"/>
              <a:gd name="connsiteX42" fmla="*/ 3377046 w 9071264"/>
              <a:gd name="connsiteY42" fmla="*/ 3657600 h 3761509"/>
              <a:gd name="connsiteX43" fmla="*/ 3314700 w 9071264"/>
              <a:gd name="connsiteY43" fmla="*/ 3740728 h 3761509"/>
              <a:gd name="connsiteX44" fmla="*/ 3013364 w 9071264"/>
              <a:gd name="connsiteY44" fmla="*/ 3543300 h 3761509"/>
              <a:gd name="connsiteX45" fmla="*/ 3023755 w 9071264"/>
              <a:gd name="connsiteY45" fmla="*/ 3429000 h 3761509"/>
              <a:gd name="connsiteX46" fmla="*/ 2992582 w 9071264"/>
              <a:gd name="connsiteY46" fmla="*/ 2244437 h 3761509"/>
              <a:gd name="connsiteX47" fmla="*/ 2836718 w 9071264"/>
              <a:gd name="connsiteY47" fmla="*/ 2140528 h 3761509"/>
              <a:gd name="connsiteX48" fmla="*/ 2847109 w 9071264"/>
              <a:gd name="connsiteY48" fmla="*/ 2244437 h 3761509"/>
              <a:gd name="connsiteX49" fmla="*/ 1465118 w 9071264"/>
              <a:gd name="connsiteY49" fmla="*/ 2244437 h 3761509"/>
              <a:gd name="connsiteX50" fmla="*/ 1454727 w 9071264"/>
              <a:gd name="connsiteY50" fmla="*/ 1537855 h 3761509"/>
              <a:gd name="connsiteX51" fmla="*/ 623455 w 9071264"/>
              <a:gd name="connsiteY51" fmla="*/ 1101437 h 3761509"/>
              <a:gd name="connsiteX52" fmla="*/ 623455 w 9071264"/>
              <a:gd name="connsiteY52" fmla="*/ 883228 h 3761509"/>
              <a:gd name="connsiteX53" fmla="*/ 477982 w 9071264"/>
              <a:gd name="connsiteY53" fmla="*/ 872837 h 3761509"/>
              <a:gd name="connsiteX54" fmla="*/ 488373 w 9071264"/>
              <a:gd name="connsiteY54" fmla="*/ 748146 h 3761509"/>
              <a:gd name="connsiteX55" fmla="*/ 0 w 9071264"/>
              <a:gd name="connsiteY55" fmla="*/ 768928 h 3761509"/>
              <a:gd name="connsiteX56" fmla="*/ 10391 w 9071264"/>
              <a:gd name="connsiteY56" fmla="*/ 613064 h 3761509"/>
              <a:gd name="connsiteX57" fmla="*/ 31173 w 9071264"/>
              <a:gd name="connsiteY57" fmla="*/ 613064 h 3761509"/>
              <a:gd name="connsiteX58" fmla="*/ 62346 w 9071264"/>
              <a:gd name="connsiteY58" fmla="*/ 374073 h 3761509"/>
              <a:gd name="connsiteX59" fmla="*/ 103909 w 9071264"/>
              <a:gd name="connsiteY59" fmla="*/ 176646 h 3761509"/>
              <a:gd name="connsiteX60" fmla="*/ 166255 w 9071264"/>
              <a:gd name="connsiteY60" fmla="*/ 20782 h 3761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9071264" h="3761509">
                <a:moveTo>
                  <a:pt x="166255" y="20782"/>
                </a:moveTo>
                <a:lnTo>
                  <a:pt x="166255" y="145473"/>
                </a:lnTo>
                <a:lnTo>
                  <a:pt x="155864" y="249382"/>
                </a:lnTo>
                <a:lnTo>
                  <a:pt x="176646" y="405246"/>
                </a:lnTo>
                <a:lnTo>
                  <a:pt x="176646" y="623455"/>
                </a:lnTo>
                <a:lnTo>
                  <a:pt x="852055" y="623455"/>
                </a:lnTo>
                <a:lnTo>
                  <a:pt x="893618" y="654628"/>
                </a:lnTo>
                <a:lnTo>
                  <a:pt x="945573" y="768928"/>
                </a:lnTo>
                <a:lnTo>
                  <a:pt x="4540827" y="696191"/>
                </a:lnTo>
                <a:lnTo>
                  <a:pt x="8167255" y="727364"/>
                </a:lnTo>
                <a:lnTo>
                  <a:pt x="8219209" y="633846"/>
                </a:lnTo>
                <a:lnTo>
                  <a:pt x="8905009" y="602673"/>
                </a:lnTo>
                <a:lnTo>
                  <a:pt x="8894618" y="384464"/>
                </a:lnTo>
                <a:lnTo>
                  <a:pt x="8915400" y="228600"/>
                </a:lnTo>
                <a:lnTo>
                  <a:pt x="8894618" y="0"/>
                </a:lnTo>
                <a:lnTo>
                  <a:pt x="8946573" y="72737"/>
                </a:lnTo>
                <a:lnTo>
                  <a:pt x="9019309" y="384464"/>
                </a:lnTo>
                <a:lnTo>
                  <a:pt x="9040091" y="602673"/>
                </a:lnTo>
                <a:lnTo>
                  <a:pt x="9071264" y="602673"/>
                </a:lnTo>
                <a:lnTo>
                  <a:pt x="9060873" y="737755"/>
                </a:lnTo>
                <a:lnTo>
                  <a:pt x="8603673" y="737755"/>
                </a:lnTo>
                <a:lnTo>
                  <a:pt x="8603673" y="852055"/>
                </a:lnTo>
                <a:lnTo>
                  <a:pt x="8447809" y="883228"/>
                </a:lnTo>
                <a:lnTo>
                  <a:pt x="8458200" y="1070264"/>
                </a:lnTo>
                <a:lnTo>
                  <a:pt x="8395855" y="1132609"/>
                </a:lnTo>
                <a:lnTo>
                  <a:pt x="7637318" y="1517073"/>
                </a:lnTo>
                <a:lnTo>
                  <a:pt x="7647709" y="1620982"/>
                </a:lnTo>
                <a:lnTo>
                  <a:pt x="7637318" y="2244437"/>
                </a:lnTo>
                <a:lnTo>
                  <a:pt x="6244937" y="2234046"/>
                </a:lnTo>
                <a:lnTo>
                  <a:pt x="6244937" y="2161309"/>
                </a:lnTo>
                <a:lnTo>
                  <a:pt x="6089073" y="2254828"/>
                </a:lnTo>
                <a:cubicBezTo>
                  <a:pt x="6092537" y="2684319"/>
                  <a:pt x="6096000" y="3113809"/>
                  <a:pt x="6099464" y="3543300"/>
                </a:cubicBezTo>
                <a:lnTo>
                  <a:pt x="5787737" y="3761509"/>
                </a:lnTo>
                <a:lnTo>
                  <a:pt x="5725391" y="3678382"/>
                </a:lnTo>
                <a:lnTo>
                  <a:pt x="5985164" y="3480955"/>
                </a:lnTo>
                <a:cubicBezTo>
                  <a:pt x="5981700" y="3051464"/>
                  <a:pt x="5978237" y="2621973"/>
                  <a:pt x="5974773" y="2192482"/>
                </a:cubicBezTo>
                <a:lnTo>
                  <a:pt x="6244937" y="2015837"/>
                </a:lnTo>
                <a:lnTo>
                  <a:pt x="6255327" y="1620982"/>
                </a:lnTo>
                <a:lnTo>
                  <a:pt x="2847109" y="1641764"/>
                </a:lnTo>
                <a:lnTo>
                  <a:pt x="2836718" y="2026228"/>
                </a:lnTo>
                <a:lnTo>
                  <a:pt x="3117273" y="2171700"/>
                </a:lnTo>
                <a:cubicBezTo>
                  <a:pt x="3113809" y="2615046"/>
                  <a:pt x="3110346" y="3058391"/>
                  <a:pt x="3106882" y="3501737"/>
                </a:cubicBezTo>
                <a:lnTo>
                  <a:pt x="3377046" y="3657600"/>
                </a:lnTo>
                <a:lnTo>
                  <a:pt x="3314700" y="3740728"/>
                </a:lnTo>
                <a:lnTo>
                  <a:pt x="3013364" y="3543300"/>
                </a:lnTo>
                <a:lnTo>
                  <a:pt x="3023755" y="3429000"/>
                </a:lnTo>
                <a:lnTo>
                  <a:pt x="2992582" y="2244437"/>
                </a:lnTo>
                <a:lnTo>
                  <a:pt x="2836718" y="2140528"/>
                </a:lnTo>
                <a:lnTo>
                  <a:pt x="2847109" y="2244437"/>
                </a:lnTo>
                <a:lnTo>
                  <a:pt x="1465118" y="2244437"/>
                </a:lnTo>
                <a:lnTo>
                  <a:pt x="1454727" y="1537855"/>
                </a:lnTo>
                <a:lnTo>
                  <a:pt x="623455" y="1101437"/>
                </a:lnTo>
                <a:lnTo>
                  <a:pt x="623455" y="883228"/>
                </a:lnTo>
                <a:lnTo>
                  <a:pt x="477982" y="872837"/>
                </a:lnTo>
                <a:lnTo>
                  <a:pt x="488373" y="748146"/>
                </a:lnTo>
                <a:lnTo>
                  <a:pt x="0" y="768928"/>
                </a:lnTo>
                <a:lnTo>
                  <a:pt x="10391" y="613064"/>
                </a:lnTo>
                <a:lnTo>
                  <a:pt x="31173" y="613064"/>
                </a:lnTo>
                <a:lnTo>
                  <a:pt x="62346" y="374073"/>
                </a:lnTo>
                <a:lnTo>
                  <a:pt x="103909" y="176646"/>
                </a:lnTo>
                <a:lnTo>
                  <a:pt x="166255" y="20782"/>
                </a:lnTo>
                <a:close/>
              </a:path>
            </a:pathLst>
          </a:custGeom>
          <a:solidFill>
            <a:srgbClr val="FF0000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5704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9E8E8-8B69-4AF3-BA48-D3DB82C05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25" y="157088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Proposed Bridge Cross Section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1039DBC-894A-4E75-B527-BBA79E45F5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4569" y="1286787"/>
            <a:ext cx="6962862" cy="548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53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9E8E8-8B69-4AF3-BA48-D3DB82C05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356" y="112844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Bridge Railing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3030169-F806-4ED4-9559-536D5A5638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5012" y="6102751"/>
            <a:ext cx="1638650" cy="7420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Existing</a:t>
            </a:r>
          </a:p>
          <a:p>
            <a:pPr marL="0" indent="0">
              <a:buNone/>
            </a:pP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CBDEF81-7CF0-4158-B031-7192BC5D444C}"/>
              </a:ext>
            </a:extLst>
          </p:cNvPr>
          <p:cNvSpPr txBox="1">
            <a:spLocks/>
          </p:cNvSpPr>
          <p:nvPr/>
        </p:nvSpPr>
        <p:spPr>
          <a:xfrm>
            <a:off x="7913422" y="6114124"/>
            <a:ext cx="3468906" cy="5006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Recommended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gradFill>
                <a:gsLst>
                  <a:gs pos="34000">
                    <a:prstClr val="white">
                      <a:lumMod val="93000"/>
                    </a:prstClr>
                  </a:gs>
                  <a:gs pos="0">
                    <a:prstClr val="black">
                      <a:lumMod val="25000"/>
                      <a:lumOff val="75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4800000" scaled="0"/>
              </a:gra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B7E27E-79E5-4A8F-A494-3CDE8F6F39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052"/>
          <a:stretch/>
        </p:blipFill>
        <p:spPr>
          <a:xfrm>
            <a:off x="3855012" y="2958680"/>
            <a:ext cx="3956717" cy="31554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82D8125-0775-460C-AFB2-228D172555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56" r="5507"/>
          <a:stretch/>
        </p:blipFill>
        <p:spPr>
          <a:xfrm>
            <a:off x="7913422" y="2958680"/>
            <a:ext cx="3956717" cy="3161478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1E4780F-2E78-4535-8EC9-5BFEC9BA01F8}"/>
              </a:ext>
            </a:extLst>
          </p:cNvPr>
          <p:cNvSpPr txBox="1">
            <a:spLocks/>
          </p:cNvSpPr>
          <p:nvPr/>
        </p:nvSpPr>
        <p:spPr>
          <a:xfrm>
            <a:off x="525710" y="1409350"/>
            <a:ext cx="10765872" cy="11660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Similar to 10</a:t>
            </a:r>
            <a:r>
              <a:rPr kumimoji="0" lang="en-US" sz="2800" b="0" i="0" u="none" strike="noStrike" kern="1200" cap="none" spc="0" normalizeH="0" baseline="30000" noProof="0" dirty="0">
                <a:ln>
                  <a:noFill/>
                </a:ln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Avenue Bridge (shown right)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Complements the original Nicollet Ave. railing (shown left)</a:t>
            </a:r>
          </a:p>
        </p:txBody>
      </p:sp>
      <p:pic>
        <p:nvPicPr>
          <p:cNvPr id="4" name="Picture 3" descr="A piece of paper with writing&#10;&#10;Description automatically generated with low confidence">
            <a:extLst>
              <a:ext uri="{FF2B5EF4-FFF2-40B4-BE49-F238E27FC236}">
                <a16:creationId xmlns:a16="http://schemas.microsoft.com/office/drawing/2014/main" id="{C9526BA4-9BE4-44B4-BEC8-6F63F0B6093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18" t="16917" r="57237" b="52545"/>
          <a:stretch/>
        </p:blipFill>
        <p:spPr>
          <a:xfrm>
            <a:off x="206654" y="2958680"/>
            <a:ext cx="3546665" cy="3155444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8468180-04B5-4561-A74F-CC71A0EAE2CA}"/>
              </a:ext>
            </a:extLst>
          </p:cNvPr>
          <p:cNvSpPr txBox="1">
            <a:spLocks/>
          </p:cNvSpPr>
          <p:nvPr/>
        </p:nvSpPr>
        <p:spPr>
          <a:xfrm>
            <a:off x="187157" y="6102750"/>
            <a:ext cx="1638650" cy="7420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Original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gradFill>
                <a:gsLst>
                  <a:gs pos="34000">
                    <a:prstClr val="white">
                      <a:lumMod val="93000"/>
                    </a:prstClr>
                  </a:gs>
                  <a:gs pos="0">
                    <a:prstClr val="black">
                      <a:lumMod val="25000"/>
                      <a:lumOff val="75000"/>
                    </a:prstClr>
                  </a:gs>
                  <a:gs pos="100000">
                    <a:srgbClr val="94D7E4">
                      <a:lumMod val="0"/>
                      <a:lumOff val="100000"/>
                    </a:srgbClr>
                  </a:gs>
                </a:gsLst>
                <a:lin ang="4800000" scaled="0"/>
              </a:gra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792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2324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222</Words>
  <Application>Microsoft Office PowerPoint</Application>
  <PresentationFormat>Widescreen</PresentationFormat>
  <Paragraphs>35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Corbel</vt:lpstr>
      <vt:lpstr>Office Theme</vt:lpstr>
      <vt:lpstr>Depth</vt:lpstr>
      <vt:lpstr>Bridge Components</vt:lpstr>
      <vt:lpstr>PowerPoint Presentation</vt:lpstr>
      <vt:lpstr>PowerPoint Presentation</vt:lpstr>
      <vt:lpstr>Proposed Bridge Cross Section</vt:lpstr>
      <vt:lpstr>Bridge Railing</vt:lpstr>
      <vt:lpstr>PowerPoint Presentation</vt:lpstr>
    </vt:vector>
  </TitlesOfParts>
  <Company>City of Minneapolis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Bridge Components</dc:title>
  <dc:creator>Elwood, Donald</dc:creator>
  <cp:lastModifiedBy>Elwood, Donald</cp:lastModifiedBy>
  <cp:revision>1</cp:revision>
  <dcterms:created xsi:type="dcterms:W3CDTF">2024-05-16T14:16:01Z</dcterms:created>
  <dcterms:modified xsi:type="dcterms:W3CDTF">2024-05-16T14:20:10Z</dcterms:modified>
</cp:coreProperties>
</file>